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80" r:id="rId6"/>
    <p:sldId id="279" r:id="rId7"/>
    <p:sldId id="281" r:id="rId8"/>
    <p:sldId id="261" r:id="rId9"/>
    <p:sldId id="262" r:id="rId10"/>
    <p:sldId id="283" r:id="rId11"/>
    <p:sldId id="263" r:id="rId12"/>
    <p:sldId id="264" r:id="rId13"/>
    <p:sldId id="265" r:id="rId14"/>
    <p:sldId id="266" r:id="rId15"/>
    <p:sldId id="267" r:id="rId16"/>
    <p:sldId id="269" r:id="rId17"/>
    <p:sldId id="270" r:id="rId18"/>
    <p:sldId id="271" r:id="rId19"/>
    <p:sldId id="282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a-I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34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سال 96</c:v>
          </c:tx>
          <c:invertIfNegative val="0"/>
          <c:cat>
            <c:strRef>
              <c:f>Sheet1!$B$1:$D$1</c:f>
              <c:strCache>
                <c:ptCount val="3"/>
                <c:pt idx="0">
                  <c:v>سقف امتیاز</c:v>
                </c:pt>
                <c:pt idx="1">
                  <c:v>امتیاز کسب شده</c:v>
                </c:pt>
                <c:pt idx="2">
                  <c:v>درصد تحقق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150</c:v>
                </c:pt>
                <c:pt idx="1">
                  <c:v>145</c:v>
                </c:pt>
                <c:pt idx="2">
                  <c:v>99.66</c:v>
                </c:pt>
              </c:numCache>
            </c:numRef>
          </c:val>
        </c:ser>
        <c:ser>
          <c:idx val="1"/>
          <c:order val="1"/>
          <c:tx>
            <c:v>سال 97</c:v>
          </c:tx>
          <c:invertIfNegative val="0"/>
          <c:cat>
            <c:strRef>
              <c:f>Sheet1!$B$1:$D$1</c:f>
              <c:strCache>
                <c:ptCount val="3"/>
                <c:pt idx="0">
                  <c:v>سقف امتیاز</c:v>
                </c:pt>
                <c:pt idx="1">
                  <c:v>امتیاز کسب شده</c:v>
                </c:pt>
                <c:pt idx="2">
                  <c:v>درصد تحقق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100</c:v>
                </c:pt>
                <c:pt idx="1">
                  <c:v>79</c:v>
                </c:pt>
                <c:pt idx="2">
                  <c:v>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3834624"/>
        <c:axId val="133886720"/>
        <c:axId val="0"/>
      </c:bar3DChart>
      <c:catAx>
        <c:axId val="133834624"/>
        <c:scaling>
          <c:orientation val="maxMin"/>
        </c:scaling>
        <c:delete val="0"/>
        <c:axPos val="b"/>
        <c:majorTickMark val="out"/>
        <c:minorTickMark val="none"/>
        <c:tickLblPos val="nextTo"/>
        <c:crossAx val="133886720"/>
        <c:crosses val="autoZero"/>
        <c:auto val="1"/>
        <c:lblAlgn val="ctr"/>
        <c:lblOffset val="100"/>
        <c:noMultiLvlLbl val="0"/>
      </c:catAx>
      <c:valAx>
        <c:axId val="133886720"/>
        <c:scaling>
          <c:orientation val="minMax"/>
        </c:scaling>
        <c:delete val="0"/>
        <c:axPos val="r"/>
        <c:majorGridlines/>
        <c:numFmt formatCode="General" sourceLinked="1"/>
        <c:majorTickMark val="out"/>
        <c:minorTickMark val="none"/>
        <c:tickLblPos val="nextTo"/>
        <c:crossAx val="133834624"/>
        <c:crosses val="autoZero"/>
        <c:crossBetween val="between"/>
      </c:valAx>
    </c:plotArea>
    <c:legend>
      <c:legendPos val="l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22968EC6-B03C-4115-A93D-752F8C7300B3}" type="datetimeFigureOut">
              <a:rPr lang="fa-IR" smtClean="0"/>
              <a:t>02/02/1441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607370F-EB8E-4F08-A4E9-6F1FE62F6E6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8EC6-B03C-4115-A93D-752F8C7300B3}" type="datetimeFigureOut">
              <a:rPr lang="fa-IR" smtClean="0"/>
              <a:t>02/02/1441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370F-EB8E-4F08-A4E9-6F1FE62F6E6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8EC6-B03C-4115-A93D-752F8C7300B3}" type="datetimeFigureOut">
              <a:rPr lang="fa-IR" smtClean="0"/>
              <a:t>02/02/1441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370F-EB8E-4F08-A4E9-6F1FE62F6E6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8EC6-B03C-4115-A93D-752F8C7300B3}" type="datetimeFigureOut">
              <a:rPr lang="fa-IR" smtClean="0"/>
              <a:t>02/02/1441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370F-EB8E-4F08-A4E9-6F1FE62F6E6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8EC6-B03C-4115-A93D-752F8C7300B3}" type="datetimeFigureOut">
              <a:rPr lang="fa-IR" smtClean="0"/>
              <a:t>02/02/1441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370F-EB8E-4F08-A4E9-6F1FE62F6E6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8EC6-B03C-4115-A93D-752F8C7300B3}" type="datetimeFigureOut">
              <a:rPr lang="fa-IR" smtClean="0"/>
              <a:t>02/02/1441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370F-EB8E-4F08-A4E9-6F1FE62F6E62}" type="slidenum">
              <a:rPr lang="fa-IR" smtClean="0"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8EC6-B03C-4115-A93D-752F8C7300B3}" type="datetimeFigureOut">
              <a:rPr lang="fa-IR" smtClean="0"/>
              <a:t>02/02/1441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370F-EB8E-4F08-A4E9-6F1FE62F6E62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8EC6-B03C-4115-A93D-752F8C7300B3}" type="datetimeFigureOut">
              <a:rPr lang="fa-IR" smtClean="0"/>
              <a:t>02/02/1441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370F-EB8E-4F08-A4E9-6F1FE62F6E6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8EC6-B03C-4115-A93D-752F8C7300B3}" type="datetimeFigureOut">
              <a:rPr lang="fa-IR" smtClean="0"/>
              <a:t>02/02/1441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7370F-EB8E-4F08-A4E9-6F1FE62F6E6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22968EC6-B03C-4115-A93D-752F8C7300B3}" type="datetimeFigureOut">
              <a:rPr lang="fa-IR" smtClean="0"/>
              <a:t>02/02/1441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607370F-EB8E-4F08-A4E9-6F1FE62F6E6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22968EC6-B03C-4115-A93D-752F8C7300B3}" type="datetimeFigureOut">
              <a:rPr lang="fa-IR" smtClean="0"/>
              <a:t>02/02/1441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607370F-EB8E-4F08-A4E9-6F1FE62F6E6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2968EC6-B03C-4115-A93D-752F8C7300B3}" type="datetimeFigureOut">
              <a:rPr lang="fa-IR" smtClean="0"/>
              <a:t>02/02/1441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607370F-EB8E-4F08-A4E9-6F1FE62F6E62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9" y="2420887"/>
            <a:ext cx="6120680" cy="1202137"/>
          </a:xfrm>
        </p:spPr>
        <p:txBody>
          <a:bodyPr>
            <a:normAutofit fontScale="90000"/>
          </a:bodyPr>
          <a:lstStyle/>
          <a:p>
            <a:r>
              <a:rPr lang="fa-IR" sz="4400" dirty="0" smtClean="0">
                <a:solidFill>
                  <a:srgbClr val="002060"/>
                </a:solidFill>
                <a:latin typeface="Times New Roman"/>
                <a:ea typeface="Times New Roman"/>
                <a:cs typeface="IranNastaliq"/>
              </a:rPr>
              <a:t>گزارش تحلیل آسیب شناسی ارزیابی محور صیانت از حقوق شهروندان در نظام اداری  </a:t>
            </a:r>
            <a:endParaRPr lang="fa-IR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4149080"/>
            <a:ext cx="5712179" cy="1111542"/>
          </a:xfrm>
        </p:spPr>
        <p:txBody>
          <a:bodyPr>
            <a:normAutofit/>
          </a:bodyPr>
          <a:lstStyle/>
          <a:p>
            <a:r>
              <a:rPr lang="fa-IR" sz="4000" dirty="0" smtClean="0">
                <a:solidFill>
                  <a:sysClr val="windowText" lastClr="000000"/>
                </a:solidFill>
                <a:latin typeface="Times New Roman"/>
                <a:ea typeface="Times New Roman"/>
                <a:cs typeface="IranNastaliq"/>
              </a:rPr>
              <a:t>سازمان میراث فرهنگی ، صنایع دستی و گردشگری فارس</a:t>
            </a:r>
            <a:endParaRPr lang="en-US" sz="4000" dirty="0" smtClean="0">
              <a:solidFill>
                <a:sysClr val="windowText" lastClr="000000"/>
              </a:solidFill>
              <a:latin typeface="Times New Roman"/>
              <a:ea typeface="Times New Roman"/>
            </a:endParaRPr>
          </a:p>
          <a:p>
            <a:endParaRPr lang="fa-IR" dirty="0"/>
          </a:p>
        </p:txBody>
      </p:sp>
      <p:pic>
        <p:nvPicPr>
          <p:cNvPr id="4" name="Picture 2" descr="\\sep\firoozi\لگوی رسمی وزارت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79" y="1124744"/>
            <a:ext cx="1220057" cy="122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11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488" y="728663"/>
            <a:ext cx="51530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852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a-IR" u="sng" dirty="0" smtClean="0">
                <a:cs typeface="B Nazanin" pitchFamily="2" charset="-78"/>
              </a:rPr>
              <a:t>نماگر 2</a:t>
            </a:r>
          </a:p>
          <a:p>
            <a:pPr marL="0" indent="0" algn="ctr">
              <a:buNone/>
            </a:pPr>
            <a:endParaRPr lang="fa-IR" u="sng" dirty="0" smtClean="0">
              <a:cs typeface="B Nazanin" pitchFamily="2" charset="-78"/>
            </a:endParaRPr>
          </a:p>
          <a:p>
            <a:pPr marL="0" indent="0">
              <a:buNone/>
            </a:pPr>
            <a:endParaRPr lang="fa-IR" dirty="0" smtClean="0">
              <a:cs typeface="B Nazanin" pitchFamily="2" charset="-78"/>
            </a:endParaRPr>
          </a:p>
          <a:p>
            <a:pPr>
              <a:buFont typeface="Wingdings" pitchFamily="2" charset="2"/>
              <a:buChar char="§"/>
            </a:pPr>
            <a:r>
              <a:rPr lang="fa-IR" dirty="0">
                <a:cs typeface="B Nazanin" pitchFamily="2" charset="-78"/>
              </a:rPr>
              <a:t>ابلاغ های صورت گرفته به واحدهای مرتبط در خصوص عدم مطالبه مدارک و یا هزینه اضافه بر انچه در قانون و مقراررات پیش بینی شده </a:t>
            </a:r>
            <a:endParaRPr lang="fa-IR" u="sng" dirty="0" smtClean="0">
              <a:cs typeface="B Nazanin" pitchFamily="2" charset="-78"/>
            </a:endParaRPr>
          </a:p>
          <a:p>
            <a:pPr algn="just">
              <a:buFont typeface="Wingdings" pitchFamily="2" charset="2"/>
              <a:buChar char="§"/>
            </a:pPr>
            <a:r>
              <a:rPr lang="fa-IR" dirty="0">
                <a:cs typeface="B Nazanin" pitchFamily="2" charset="-78"/>
              </a:rPr>
              <a:t>چند نمونه ابلاغ به واحدهای ذیربط در خصوص اجتناب از پذیرش درخواست ها در خارج از محیط اداری و یا ساعات غیر اداری </a:t>
            </a:r>
            <a:endParaRPr lang="fa-IR" dirty="0" smtClean="0">
              <a:cs typeface="B Nazanin" pitchFamily="2" charset="-78"/>
            </a:endParaRPr>
          </a:p>
          <a:p>
            <a:pPr algn="just">
              <a:buFont typeface="Wingdings" pitchFamily="2" charset="2"/>
              <a:buChar char="§"/>
            </a:pPr>
            <a:r>
              <a:rPr lang="fa-IR" dirty="0">
                <a:cs typeface="B Nazanin" pitchFamily="2" charset="-78"/>
              </a:rPr>
              <a:t>مستندات مربوط به شرح خدمات و فلوچارت ها و مدت زمان ارائه خدمات و فرایندها و اطلاع رسانی به مراجعین به ازای هر خدمت شناسه دار </a:t>
            </a:r>
            <a:endParaRPr lang="fa-IR" u="sng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358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a-IR" u="sng" dirty="0" smtClean="0">
                <a:cs typeface="B Nazanin" pitchFamily="2" charset="-78"/>
              </a:rPr>
              <a:t>نماگر 3</a:t>
            </a:r>
          </a:p>
          <a:p>
            <a:pPr marL="0" indent="0" algn="ctr">
              <a:buNone/>
            </a:pPr>
            <a:r>
              <a:rPr lang="fa-IR" dirty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پرهیز از هر گونه اعمال تبعیض در نظام ها، فراینده و تصمیمات </a:t>
            </a:r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اداری</a:t>
            </a:r>
          </a:p>
          <a:p>
            <a:pPr algn="just">
              <a:buFont typeface="Wingdings" pitchFamily="2" charset="2"/>
              <a:buChar char="§"/>
            </a:pPr>
            <a:r>
              <a:rPr lang="fa-IR" dirty="0">
                <a:cs typeface="B Nazanin" pitchFamily="2" charset="-78"/>
              </a:rPr>
              <a:t>تکمیل و </a:t>
            </a:r>
            <a:r>
              <a:rPr lang="fa-IR" dirty="0" smtClean="0">
                <a:cs typeface="B Nazanin" pitchFamily="2" charset="-78"/>
              </a:rPr>
              <a:t>بارگذاری </a:t>
            </a:r>
            <a:r>
              <a:rPr lang="fa-IR" dirty="0">
                <a:cs typeface="B Nazanin" pitchFamily="2" charset="-78"/>
              </a:rPr>
              <a:t>شناسنامه خدمات بر روی سایت دستگاه شامل اعلام </a:t>
            </a:r>
            <a:r>
              <a:rPr lang="fa-IR" dirty="0" smtClean="0">
                <a:cs typeface="B Nazanin" pitchFamily="2" charset="-78"/>
              </a:rPr>
              <a:t>فرایندها ،زمان </a:t>
            </a:r>
            <a:r>
              <a:rPr lang="fa-IR" dirty="0">
                <a:cs typeface="B Nazanin" pitchFamily="2" charset="-78"/>
              </a:rPr>
              <a:t>استاندارد و هزینه دریافتی ، کیفیت خدمات </a:t>
            </a:r>
            <a:r>
              <a:rPr lang="fa-IR" dirty="0" smtClean="0">
                <a:cs typeface="B Nazanin" pitchFamily="2" charset="-78"/>
              </a:rPr>
              <a:t>الکترونیکی</a:t>
            </a:r>
          </a:p>
          <a:p>
            <a:pPr algn="just">
              <a:buFont typeface="Wingdings" pitchFamily="2" charset="2"/>
              <a:buChar char="§"/>
            </a:pPr>
            <a:r>
              <a:rPr lang="fa-IR" dirty="0">
                <a:cs typeface="B Nazanin" pitchFamily="2" charset="-78"/>
              </a:rPr>
              <a:t>بارگذاری قوانین مرتبط با هر خدمت شناسه دار </a:t>
            </a:r>
            <a:r>
              <a:rPr lang="fa-IR" dirty="0" smtClean="0">
                <a:cs typeface="B Nazanin" pitchFamily="2" charset="-78"/>
              </a:rPr>
              <a:t>درسامانه </a:t>
            </a:r>
            <a:r>
              <a:rPr lang="fa-IR" dirty="0">
                <a:cs typeface="B Nazanin" pitchFamily="2" charset="-78"/>
              </a:rPr>
              <a:t>به منظور اجتناب از هر گونه تبعیض و یا اعمال سلیقه شخصی در اعمال قانون توسط کلیه همکاران بر اساس فرم پیوست 2 و </a:t>
            </a:r>
            <a:r>
              <a:rPr lang="fa-IR" dirty="0" smtClean="0">
                <a:cs typeface="B Nazanin" pitchFamily="2" charset="-78"/>
              </a:rPr>
              <a:t>دستورالعمل </a:t>
            </a:r>
            <a:r>
              <a:rPr lang="fa-IR" dirty="0">
                <a:cs typeface="B Nazanin" pitchFamily="2" charset="-78"/>
              </a:rPr>
              <a:t>نحوه بارگذاری خدمات در سامانه</a:t>
            </a:r>
            <a:r>
              <a:rPr lang="fa-IR" dirty="0" smtClean="0">
                <a:cs typeface="B Nazanin" pitchFamily="2" charset="-78"/>
              </a:rPr>
              <a:t> </a:t>
            </a:r>
            <a:endParaRPr lang="fa-IR" dirty="0" smtClean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  <a:p>
            <a:pPr algn="just">
              <a:buFont typeface="Wingdings" pitchFamily="2" charset="2"/>
              <a:buChar char="§"/>
            </a:pPr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dirty="0">
                <a:cs typeface="B Nazanin" pitchFamily="2" charset="-78"/>
              </a:rPr>
              <a:t>بارگذاری نامه ابلاغ به کلیه کارکنان در خصوص اجتناب از هر گونه تبعیض در اعمال صلاحیت ها و اختیارات </a:t>
            </a:r>
            <a:r>
              <a:rPr lang="fa-IR" dirty="0" smtClean="0">
                <a:cs typeface="B Nazanin" pitchFamily="2" charset="-78"/>
              </a:rPr>
              <a:t>اداری</a:t>
            </a:r>
          </a:p>
          <a:p>
            <a:pPr marL="0" indent="0" algn="just">
              <a:buNone/>
            </a:pPr>
            <a:endParaRPr lang="fa-IR" dirty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  <a:p>
            <a:pPr marL="0" indent="0" algn="ctr">
              <a:buNone/>
            </a:pPr>
            <a:endParaRPr lang="fa-IR" u="sng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095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u="sng" dirty="0" smtClean="0">
                <a:cs typeface="B Nazanin" pitchFamily="2" charset="-78"/>
              </a:rPr>
              <a:t>نماگر 3</a:t>
            </a:r>
          </a:p>
          <a:p>
            <a:pPr marL="0" indent="0" algn="ctr">
              <a:buNone/>
            </a:pPr>
            <a:endParaRPr lang="fa-IR" u="sng" dirty="0" smtClean="0">
              <a:cs typeface="B Nazanin" pitchFamily="2" charset="-78"/>
            </a:endParaRPr>
          </a:p>
          <a:p>
            <a:pPr algn="just">
              <a:buFont typeface="Wingdings" pitchFamily="2" charset="2"/>
              <a:buChar char="§"/>
            </a:pPr>
            <a:r>
              <a:rPr lang="fa-IR" dirty="0">
                <a:cs typeface="B Nazanin" pitchFamily="2" charset="-78"/>
              </a:rPr>
              <a:t>بارگذاری چند نمونه نامه های ابلاغ شده به واحدهای مربوطه در خصوص اعلام استناد های قانونی </a:t>
            </a:r>
            <a:r>
              <a:rPr lang="fa-IR" dirty="0" smtClean="0">
                <a:cs typeface="B Nazanin" pitchFamily="2" charset="-78"/>
              </a:rPr>
              <a:t>دراعلام </a:t>
            </a:r>
            <a:r>
              <a:rPr lang="fa-IR" dirty="0">
                <a:cs typeface="B Nazanin" pitchFamily="2" charset="-78"/>
              </a:rPr>
              <a:t>تصمیم های متخذه به ارباب </a:t>
            </a:r>
            <a:r>
              <a:rPr lang="fa-IR" dirty="0" smtClean="0">
                <a:cs typeface="B Nazanin" pitchFamily="2" charset="-78"/>
              </a:rPr>
              <a:t>رجوع</a:t>
            </a:r>
          </a:p>
          <a:p>
            <a:pPr algn="just">
              <a:buFont typeface="Wingdings" pitchFamily="2" charset="2"/>
              <a:buChar char="§"/>
            </a:pPr>
            <a:r>
              <a:rPr lang="fa-IR" dirty="0" smtClean="0">
                <a:cs typeface="B Nazanin" pitchFamily="2" charset="-78"/>
              </a:rPr>
              <a:t>بارگذاری </a:t>
            </a:r>
            <a:r>
              <a:rPr lang="fa-IR" dirty="0">
                <a:cs typeface="B Nazanin" pitchFamily="2" charset="-78"/>
              </a:rPr>
              <a:t>چند نمونه از نامه های پاسخ داده شده به ارباب رجوع بر اساس فرمت استاندارد همراه با اعلام </a:t>
            </a:r>
            <a:r>
              <a:rPr lang="fa-IR" dirty="0" smtClean="0">
                <a:cs typeface="B Nazanin" pitchFamily="2" charset="-78"/>
              </a:rPr>
              <a:t>استنادهای </a:t>
            </a:r>
            <a:r>
              <a:rPr lang="fa-IR" dirty="0">
                <a:cs typeface="B Nazanin" pitchFamily="2" charset="-78"/>
              </a:rPr>
              <a:t>قانونی در اعلام تصمیم های متخذه به ارباب رجوع و بارگزاری صورتجلسات در این خصوص و مستندات اجرایی شدن مصوبات </a:t>
            </a:r>
            <a:endParaRPr lang="fa-IR" u="sng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2170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a-IR" u="sng" dirty="0" smtClean="0">
                <a:cs typeface="B Nazanin" pitchFamily="2" charset="-78"/>
              </a:rPr>
              <a:t>نماگر 4</a:t>
            </a:r>
          </a:p>
          <a:p>
            <a:pPr marL="0" indent="0" algn="ctr">
              <a:buNone/>
            </a:pPr>
            <a:r>
              <a:rPr lang="fa-IR" dirty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دسترسی آسان و سریع مراجعین به خدمات اداری</a:t>
            </a:r>
            <a:r>
              <a:rPr lang="fa-IR" dirty="0">
                <a:cs typeface="B Nazanin" pitchFamily="2" charset="-78"/>
              </a:rPr>
              <a:t> </a:t>
            </a:r>
          </a:p>
          <a:p>
            <a:pPr marL="0" indent="0" algn="ctr">
              <a:buNone/>
            </a:pPr>
            <a:endParaRPr lang="fa-IR" u="sng" dirty="0" smtClean="0">
              <a:cs typeface="B Nazanin" pitchFamily="2" charset="-78"/>
            </a:endParaRPr>
          </a:p>
          <a:p>
            <a:pPr algn="just">
              <a:buFont typeface="Wingdings" pitchFamily="2" charset="2"/>
              <a:buChar char="§"/>
            </a:pPr>
            <a:r>
              <a:rPr lang="fa-IR" dirty="0">
                <a:cs typeface="B Nazanin" pitchFamily="2" charset="-78"/>
              </a:rPr>
              <a:t>بارگزاری تصویر برنامه ملاقات عمومی به مردم با مدیر کل </a:t>
            </a:r>
            <a:endParaRPr lang="fa-IR" dirty="0" smtClean="0">
              <a:cs typeface="B Nazanin" pitchFamily="2" charset="-78"/>
            </a:endParaRPr>
          </a:p>
          <a:p>
            <a:pPr algn="just">
              <a:buFont typeface="Wingdings" pitchFamily="2" charset="2"/>
              <a:buChar char="§"/>
            </a:pPr>
            <a:r>
              <a:rPr lang="fa-IR" dirty="0">
                <a:cs typeface="B Nazanin" pitchFamily="2" charset="-78"/>
              </a:rPr>
              <a:t>بارگزاری نامه تعیین جانشین به منظور انجام امور در صورت عدم حضور همکار در اداره </a:t>
            </a:r>
            <a:endParaRPr lang="fa-IR" dirty="0" smtClean="0">
              <a:cs typeface="B Nazanin" pitchFamily="2" charset="-78"/>
            </a:endParaRPr>
          </a:p>
          <a:p>
            <a:pPr algn="just">
              <a:buFont typeface="Wingdings" pitchFamily="2" charset="2"/>
              <a:buChar char="§"/>
            </a:pPr>
            <a:r>
              <a:rPr lang="fa-IR" dirty="0">
                <a:cs typeface="B Nazanin" pitchFamily="2" charset="-78"/>
              </a:rPr>
              <a:t>بارگزاری نامه ابلاغ به کارکنان در خصوص عدم انجام امور شخصی در ساعات </a:t>
            </a:r>
            <a:r>
              <a:rPr lang="fa-IR" dirty="0" smtClean="0">
                <a:cs typeface="B Nazanin" pitchFamily="2" charset="-78"/>
              </a:rPr>
              <a:t>اداری</a:t>
            </a:r>
          </a:p>
          <a:p>
            <a:pPr algn="just">
              <a:buFont typeface="Wingdings" pitchFamily="2" charset="2"/>
              <a:buChar char="§"/>
            </a:pPr>
            <a:r>
              <a:rPr lang="fa-IR" dirty="0">
                <a:cs typeface="B Nazanin" pitchFamily="2" charset="-78"/>
              </a:rPr>
              <a:t>بارگزاری نمونه فرم های ارائه خدمات به ارباب رجوع متناسب با انواع فعایت و خدمت ( سایت ) مستندات مربوط به اصلاح فرایندها به منظور ارائه خدمت بهتر و سریع تر مشتمل بر صورتجلسات مربوط به بازنگری فرایندها به منظور اصلاح مستمر و حذف رویه های زائد. نتایج و پیامدهای عملی اصلاح فرایندها در دسترسی سریع تر و آسان تر ارباب رجوع به خدمت </a:t>
            </a:r>
            <a:endParaRPr lang="fa-IR" dirty="0" smtClean="0">
              <a:cs typeface="B Nazanin" pitchFamily="2" charset="-78"/>
            </a:endParaRPr>
          </a:p>
          <a:p>
            <a:pPr marL="0" indent="0" algn="just">
              <a:buNone/>
            </a:pPr>
            <a:endParaRPr lang="fa-IR" dirty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  <a:p>
            <a:pPr marL="0" indent="0" algn="ctr">
              <a:buNone/>
            </a:pPr>
            <a:endParaRPr lang="fa-IR" u="sng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7461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u="sng" dirty="0" smtClean="0">
                <a:cs typeface="B Nazanin" pitchFamily="2" charset="-78"/>
              </a:rPr>
              <a:t>نماگر 4</a:t>
            </a:r>
          </a:p>
          <a:p>
            <a:pPr marL="0" indent="0" algn="ctr">
              <a:buNone/>
            </a:pPr>
            <a:endParaRPr lang="fa-IR" u="sng" dirty="0" smtClean="0">
              <a:cs typeface="B Nazanin" pitchFamily="2" charset="-78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a-IR" dirty="0">
                <a:cs typeface="B Nazanin" pitchFamily="2" charset="-78"/>
              </a:rPr>
              <a:t>وضعیت میز خدمت الکترونیکی بر اساس پیوست 2 و دستور العمل نحوه اطلاع رسانی خدمات در </a:t>
            </a:r>
            <a:r>
              <a:rPr lang="fa-IR" dirty="0" smtClean="0">
                <a:cs typeface="B Nazanin" pitchFamily="2" charset="-78"/>
              </a:rPr>
              <a:t>سامانه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a-IR" dirty="0">
                <a:cs typeface="B Nazanin" pitchFamily="2" charset="-78"/>
              </a:rPr>
              <a:t>نصب تابلو های راهنما </a:t>
            </a:r>
            <a:endParaRPr lang="fa-IR" dirty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  <a:p>
            <a:pPr marL="0" indent="0" algn="ctr">
              <a:buNone/>
            </a:pPr>
            <a:endParaRPr lang="fa-IR" u="sng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226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u="sng" dirty="0" smtClean="0">
                <a:cs typeface="B Nazanin" pitchFamily="2" charset="-78"/>
              </a:rPr>
              <a:t>نماگر 5</a:t>
            </a:r>
          </a:p>
          <a:p>
            <a:pPr marL="0" indent="0" algn="ctr">
              <a:buNone/>
            </a:pPr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حفظ </a:t>
            </a:r>
            <a:r>
              <a:rPr lang="fa-IR" dirty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و رعایت حریم خصوصی همه افراد </a:t>
            </a:r>
            <a:endParaRPr lang="fa-IR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pPr algn="just">
              <a:buFont typeface="Wingdings" pitchFamily="2" charset="2"/>
              <a:buChar char="§"/>
            </a:pPr>
            <a:r>
              <a:rPr lang="fa-IR" dirty="0">
                <a:cs typeface="B Nazanin" pitchFamily="2" charset="-78"/>
              </a:rPr>
              <a:t>اعلام مدارک و اطلاعات مورد نیاز جهت دریافت هر خدمت از طریق سامانه </a:t>
            </a:r>
            <a:endParaRPr lang="fa-IR" dirty="0" smtClean="0">
              <a:cs typeface="B Nazanin" pitchFamily="2" charset="-78"/>
            </a:endParaRPr>
          </a:p>
          <a:p>
            <a:pPr algn="just">
              <a:buFont typeface="Wingdings" pitchFamily="2" charset="2"/>
              <a:buChar char="§"/>
            </a:pPr>
            <a:r>
              <a:rPr lang="fa-IR" dirty="0">
                <a:cs typeface="B Nazanin" pitchFamily="2" charset="-78"/>
              </a:rPr>
              <a:t>پرهیز از جمع آوری اطلاعات شخصی و غیر ضروری و وردی به حریم شخصی ارباب رجوع </a:t>
            </a:r>
            <a:endParaRPr lang="fa-IR" dirty="0" smtClean="0">
              <a:cs typeface="B Nazanin" pitchFamily="2" charset="-78"/>
            </a:endParaRPr>
          </a:p>
          <a:p>
            <a:pPr algn="just">
              <a:buFont typeface="Wingdings" pitchFamily="2" charset="2"/>
              <a:buChar char="§"/>
            </a:pPr>
            <a:r>
              <a:rPr lang="fa-IR" dirty="0">
                <a:cs typeface="B Nazanin" pitchFamily="2" charset="-78"/>
              </a:rPr>
              <a:t>درج بیانیه حریم خصوصی بر روی سایت </a:t>
            </a:r>
            <a:endParaRPr lang="fa-IR" dirty="0" smtClean="0">
              <a:cs typeface="B Nazanin" pitchFamily="2" charset="-78"/>
            </a:endParaRPr>
          </a:p>
          <a:p>
            <a:pPr algn="just">
              <a:buFont typeface="Wingdings" pitchFamily="2" charset="2"/>
              <a:buChar char="§"/>
            </a:pPr>
            <a:r>
              <a:rPr lang="fa-IR" dirty="0">
                <a:cs typeface="B Nazanin" pitchFamily="2" charset="-78"/>
              </a:rPr>
              <a:t>تصویر نصب اعلام هشدار نصب دوربین مدار بسته </a:t>
            </a:r>
            <a:endParaRPr lang="fa-IR" dirty="0" smtClean="0">
              <a:cs typeface="B Nazanin" pitchFamily="2" charset="-78"/>
            </a:endParaRPr>
          </a:p>
          <a:p>
            <a:pPr algn="just">
              <a:buFont typeface="Wingdings" pitchFamily="2" charset="2"/>
              <a:buChar char="§"/>
            </a:pPr>
            <a:r>
              <a:rPr lang="fa-IR" dirty="0">
                <a:cs typeface="B Nazanin" pitchFamily="2" charset="-78"/>
              </a:rPr>
              <a:t>بارگزاری نامه های ابلاغ شده منبع افشای اطلاعات فردی ارباب رجوع توسط کارکنان </a:t>
            </a:r>
            <a:endParaRPr lang="fa-IR" dirty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  <a:p>
            <a:pPr marL="0" indent="0" algn="ctr">
              <a:buNone/>
            </a:pPr>
            <a:endParaRPr lang="fa-IR" u="sng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568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a-IR" u="sng" dirty="0" smtClean="0">
                <a:cs typeface="B Nazanin" pitchFamily="2" charset="-78"/>
              </a:rPr>
              <a:t>نماگر 6</a:t>
            </a:r>
          </a:p>
          <a:p>
            <a:pPr marL="0" indent="0" algn="ctr">
              <a:buNone/>
            </a:pPr>
            <a:r>
              <a:rPr lang="fa-IR" sz="2000" dirty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آگاهی بخشی به موقع از تصمیمات و فرایندهای اداری به مردم وایجاد </a:t>
            </a:r>
            <a:r>
              <a:rPr lang="fa-IR" sz="20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امکان </a:t>
            </a:r>
            <a:r>
              <a:rPr lang="fa-IR" sz="2000" dirty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دسترسی ذینفعان به اطلاعات مورد </a:t>
            </a:r>
            <a:r>
              <a:rPr lang="fa-IR" sz="20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نیاز</a:t>
            </a:r>
          </a:p>
          <a:p>
            <a:pPr algn="just">
              <a:buFont typeface="Wingdings" pitchFamily="2" charset="2"/>
              <a:buChar char="§"/>
            </a:pPr>
            <a:r>
              <a:rPr lang="fa-IR" sz="2000" b="1" dirty="0" smtClean="0">
                <a:solidFill>
                  <a:sysClr val="windowText" lastClr="000000"/>
                </a:solidFill>
                <a:cs typeface="B Nazanin" pitchFamily="2" charset="-78"/>
              </a:rPr>
              <a:t>اعلام </a:t>
            </a:r>
            <a:r>
              <a:rPr lang="fa-IR" sz="2000" b="1" dirty="0">
                <a:solidFill>
                  <a:sysClr val="windowText" lastClr="000000"/>
                </a:solidFill>
                <a:cs typeface="B Nazanin" pitchFamily="2" charset="-78"/>
              </a:rPr>
              <a:t>مدارک و اطلاعات مورد نیاز جهت دریافت هر خدمت از طریق سامانه </a:t>
            </a:r>
            <a:endParaRPr lang="fa-IR" sz="2000" b="1" dirty="0" smtClean="0">
              <a:solidFill>
                <a:sysClr val="windowText" lastClr="000000"/>
              </a:solidFill>
              <a:cs typeface="B Nazanin" pitchFamily="2" charset="-78"/>
            </a:endParaRPr>
          </a:p>
          <a:p>
            <a:pPr algn="just">
              <a:buFont typeface="Wingdings" pitchFamily="2" charset="2"/>
              <a:buChar char="§"/>
            </a:pPr>
            <a:r>
              <a:rPr lang="fa-IR" sz="2000" b="1" dirty="0">
                <a:solidFill>
                  <a:sysClr val="windowText" lastClr="000000"/>
                </a:solidFill>
                <a:cs typeface="B Nazanin" pitchFamily="2" charset="-78"/>
              </a:rPr>
              <a:t>بارگزاری چند نمونه از نامه های اداری در پاسخ به درخواست </a:t>
            </a:r>
            <a:r>
              <a:rPr lang="fa-IR" sz="2000" b="1" dirty="0">
                <a:cs typeface="B Nazanin" pitchFamily="2" charset="-78"/>
              </a:rPr>
              <a:t>ارباب رجوع به ویژه زمانی که پاسخ منفی بوده با محوریت ذکر مستندات قانونی و استدلال های منجر به تصمیم اتخاذ شده </a:t>
            </a:r>
            <a:endParaRPr lang="fa-IR" sz="2000" b="1" dirty="0" smtClean="0">
              <a:cs typeface="B Nazanin" pitchFamily="2" charset="-78"/>
            </a:endParaRPr>
          </a:p>
          <a:p>
            <a:pPr algn="just">
              <a:buFont typeface="Wingdings" pitchFamily="2" charset="2"/>
              <a:buChar char="§"/>
            </a:pPr>
            <a:r>
              <a:rPr lang="fa-IR" sz="2000" b="1" dirty="0">
                <a:cs typeface="B Nazanin" pitchFamily="2" charset="-78"/>
              </a:rPr>
              <a:t>بارگزاری آدرس دسترسی مردم به گزارش عملکرد سالیانه دستگاه در سایت </a:t>
            </a:r>
            <a:r>
              <a:rPr lang="fa-IR" sz="2000" b="1" dirty="0" smtClean="0">
                <a:cs typeface="B Nazanin" pitchFamily="2" charset="-78"/>
              </a:rPr>
              <a:t>استانی</a:t>
            </a:r>
          </a:p>
          <a:p>
            <a:pPr algn="just">
              <a:buFont typeface="Wingdings" pitchFamily="2" charset="2"/>
              <a:buChar char="§"/>
            </a:pPr>
            <a:r>
              <a:rPr lang="fa-IR" sz="2000" b="1" dirty="0">
                <a:cs typeface="B Nazanin" pitchFamily="2" charset="-78"/>
              </a:rPr>
              <a:t>مستندات دوره های آموزشی برون سازمانی مرتبط با حقوق </a:t>
            </a:r>
            <a:r>
              <a:rPr lang="fa-IR" sz="2000" b="1" dirty="0" smtClean="0">
                <a:cs typeface="B Nazanin" pitchFamily="2" charset="-78"/>
              </a:rPr>
              <a:t>شهروندی</a:t>
            </a:r>
          </a:p>
          <a:p>
            <a:pPr algn="just">
              <a:buFont typeface="Wingdings" pitchFamily="2" charset="2"/>
              <a:buChar char="§"/>
            </a:pPr>
            <a:r>
              <a:rPr lang="fa-IR" sz="2000" b="1" dirty="0">
                <a:cs typeface="B Nazanin" pitchFamily="2" charset="-78"/>
              </a:rPr>
              <a:t>مستندات تهیه برنامه های سمعی بصری و رسانه ای در خصوص اگاه سازی احاد مردم از حقوق و تکالیف خود </a:t>
            </a:r>
            <a:endParaRPr lang="fa-IR" sz="2000" b="1" dirty="0" smtClean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  <a:p>
            <a:pPr algn="just">
              <a:buFont typeface="Wingdings" pitchFamily="2" charset="2"/>
              <a:buChar char="§"/>
            </a:pPr>
            <a:endParaRPr lang="fa-IR" b="1" u="sng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572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a-IR" u="sng" dirty="0" smtClean="0">
                <a:cs typeface="B Nazanin" pitchFamily="2" charset="-78"/>
              </a:rPr>
              <a:t>نماگر 7</a:t>
            </a:r>
          </a:p>
          <a:p>
            <a:pPr marL="0" indent="0" algn="ctr">
              <a:buNone/>
            </a:pPr>
            <a:endParaRPr lang="fa-IR" u="sng" dirty="0" smtClean="0">
              <a:cs typeface="B Nazanin" pitchFamily="2" charset="-78"/>
            </a:endParaRPr>
          </a:p>
          <a:p>
            <a:pPr marL="0" indent="0" algn="ctr">
              <a:buNone/>
            </a:pPr>
            <a:r>
              <a:rPr lang="fa-IR" sz="20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امکان </a:t>
            </a:r>
            <a:r>
              <a:rPr lang="fa-IR" sz="2000" dirty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اظهار نظر آزاد </a:t>
            </a:r>
            <a:r>
              <a:rPr lang="fa-IR" sz="20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و ارائه </a:t>
            </a:r>
            <a:r>
              <a:rPr lang="fa-IR" sz="2000" dirty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پیشنهاد از سوی مردم در مورد تصمیمات و فرایندهای اداری </a:t>
            </a:r>
          </a:p>
          <a:p>
            <a:pPr algn="just">
              <a:buFont typeface="Wingdings" pitchFamily="2" charset="2"/>
              <a:buChar char="§"/>
            </a:pPr>
            <a:r>
              <a:rPr lang="fa-IR" sz="2000" b="1" dirty="0">
                <a:cs typeface="B Nazanin" pitchFamily="2" charset="-78"/>
              </a:rPr>
              <a:t>بارگزاری فرم نظر سنجی از ارباب رجوع بر اساس قالب ارسالی سازمان اداری و استخدامی بر روی سایت دستگاه و درج آدرس صفحه دسترسی به </a:t>
            </a:r>
            <a:r>
              <a:rPr lang="fa-IR" sz="2000" b="1" dirty="0" smtClean="0">
                <a:cs typeface="B Nazanin" pitchFamily="2" charset="-78"/>
              </a:rPr>
              <a:t>آن </a:t>
            </a:r>
          </a:p>
          <a:p>
            <a:pPr algn="just">
              <a:buFont typeface="Wingdings" pitchFamily="2" charset="2"/>
              <a:buChar char="§"/>
            </a:pPr>
            <a:r>
              <a:rPr lang="fa-IR" sz="2000" b="1" dirty="0">
                <a:cs typeface="B Nazanin" pitchFamily="2" charset="-78"/>
              </a:rPr>
              <a:t>مستندات مربوط به اطلاع رسانی به مراجعین در خصوص نحوه مشارکت در فرایندهای اداری از طریق بارگذاری مستندات مربوط به دریافت ، بررسی و خروجی پیشنهادات و انتقادات به ارباب رجوع و تاثیرات این انتقادات و پیشنهادات در اصلاح فرایندها و بهبود </a:t>
            </a:r>
            <a:r>
              <a:rPr lang="fa-IR" sz="2000" b="1" dirty="0" smtClean="0">
                <a:cs typeface="B Nazanin" pitchFamily="2" charset="-78"/>
              </a:rPr>
              <a:t>امور</a:t>
            </a:r>
          </a:p>
          <a:p>
            <a:pPr algn="just">
              <a:buFont typeface="Wingdings" pitchFamily="2" charset="2"/>
              <a:buChar char="§"/>
            </a:pPr>
            <a:r>
              <a:rPr lang="fa-IR" sz="2000" b="1" dirty="0">
                <a:cs typeface="B Nazanin" pitchFamily="2" charset="-78"/>
              </a:rPr>
              <a:t>بارگزاری مستندات مربوط به تحلیل فرم های نظر سنجی حضوری و الکترونیکی در بازه زمانی خاص و مورد نظر دستگاه ( طی سه ماهه یا شش ماهه یا سالیانه ) مستندات مربوط به چگونگی دریافت ، رسیدگی و اعلام نتایج خروجی و پیامد عملی شکایات مراجعین </a:t>
            </a:r>
            <a:r>
              <a:rPr lang="fa-IR" sz="2000" b="1" dirty="0" smtClean="0">
                <a:cs typeface="B Nazanin" pitchFamily="2" charset="-78"/>
              </a:rPr>
              <a:t> </a:t>
            </a:r>
            <a:endParaRPr lang="fa-IR" sz="2000" b="1" u="sng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3292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836712"/>
            <a:ext cx="6615837" cy="4886357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fa-IR" sz="2900" b="1" dirty="0">
                <a:cs typeface="B Nazanin" pitchFamily="2" charset="-78"/>
              </a:rPr>
              <a:t>نظرسنجي خدمات سازمان</a:t>
            </a:r>
          </a:p>
          <a:p>
            <a:r>
              <a:rPr lang="fa-IR" sz="2900" b="1" dirty="0">
                <a:cs typeface="B Nazanin" pitchFamily="2" charset="-78"/>
              </a:rPr>
              <a:t>1- ميزان رضايت از نحوه اطلاع رساني درباره مراحل انجام كار</a:t>
            </a:r>
          </a:p>
          <a:p>
            <a:r>
              <a:rPr lang="fa-IR" sz="2900" b="1" dirty="0">
                <a:cs typeface="B Nazanin" pitchFamily="2" charset="-78"/>
              </a:rPr>
              <a:t>بسيار كم</a:t>
            </a:r>
          </a:p>
          <a:p>
            <a:r>
              <a:rPr lang="fa-IR" sz="2900" b="1" dirty="0">
                <a:cs typeface="B Nazanin" pitchFamily="2" charset="-78"/>
              </a:rPr>
              <a:t>كم</a:t>
            </a:r>
          </a:p>
          <a:p>
            <a:r>
              <a:rPr lang="fa-IR" sz="2900" b="1" dirty="0">
                <a:cs typeface="B Nazanin" pitchFamily="2" charset="-78"/>
              </a:rPr>
              <a:t>متوسط</a:t>
            </a:r>
          </a:p>
          <a:p>
            <a:r>
              <a:rPr lang="fa-IR" sz="2900" b="1" dirty="0">
                <a:cs typeface="B Nazanin" pitchFamily="2" charset="-78"/>
              </a:rPr>
              <a:t>زياد</a:t>
            </a:r>
          </a:p>
          <a:p>
            <a:r>
              <a:rPr lang="fa-IR" sz="2900" b="1" dirty="0">
                <a:cs typeface="B Nazanin" pitchFamily="2" charset="-78"/>
              </a:rPr>
              <a:t>2- ميزان رضايت از نحوه رفتار و پاسخگويي مسئول مربوطه در مراجعه تلفني يا حضوري</a:t>
            </a:r>
          </a:p>
          <a:p>
            <a:r>
              <a:rPr lang="fa-IR" sz="2900" b="1" dirty="0">
                <a:cs typeface="B Nazanin" pitchFamily="2" charset="-78"/>
              </a:rPr>
              <a:t>كم</a:t>
            </a:r>
          </a:p>
          <a:p>
            <a:r>
              <a:rPr lang="fa-IR" sz="2900" b="1" dirty="0">
                <a:cs typeface="B Nazanin" pitchFamily="2" charset="-78"/>
              </a:rPr>
              <a:t>متوسط</a:t>
            </a:r>
          </a:p>
          <a:p>
            <a:r>
              <a:rPr lang="fa-IR" sz="2900" b="1" dirty="0">
                <a:cs typeface="B Nazanin" pitchFamily="2" charset="-78"/>
              </a:rPr>
              <a:t>زياد</a:t>
            </a:r>
          </a:p>
          <a:p>
            <a:r>
              <a:rPr lang="fa-IR" sz="2900" b="1" dirty="0">
                <a:cs typeface="B Nazanin" pitchFamily="2" charset="-78"/>
              </a:rPr>
              <a:t>بسيار زياد</a:t>
            </a:r>
          </a:p>
          <a:p>
            <a:r>
              <a:rPr lang="fa-IR" sz="2900" b="1" dirty="0">
                <a:cs typeface="B Nazanin" pitchFamily="2" charset="-78"/>
              </a:rPr>
              <a:t>3- احساس رضايت از خدمت دريافت شده</a:t>
            </a:r>
          </a:p>
          <a:p>
            <a:r>
              <a:rPr lang="fa-IR" sz="2900" b="1" dirty="0">
                <a:cs typeface="B Nazanin" pitchFamily="2" charset="-78"/>
              </a:rPr>
              <a:t>كم</a:t>
            </a:r>
          </a:p>
          <a:p>
            <a:r>
              <a:rPr lang="fa-IR" sz="2900" b="1" dirty="0">
                <a:cs typeface="B Nazanin" pitchFamily="2" charset="-78"/>
              </a:rPr>
              <a:t>متوسط</a:t>
            </a:r>
          </a:p>
          <a:p>
            <a:r>
              <a:rPr lang="fa-IR" sz="2900" b="1" dirty="0">
                <a:cs typeface="B Nazanin" pitchFamily="2" charset="-78"/>
              </a:rPr>
              <a:t>زياد</a:t>
            </a:r>
          </a:p>
          <a:p>
            <a:r>
              <a:rPr lang="fa-IR" sz="2900" b="1" dirty="0">
                <a:cs typeface="B Nazanin" pitchFamily="2" charset="-78"/>
              </a:rPr>
              <a:t>بسيار زياد</a:t>
            </a:r>
          </a:p>
          <a:p>
            <a:r>
              <a:rPr lang="fa-IR" sz="2900" b="1" dirty="0">
                <a:cs typeface="B Nazanin" pitchFamily="2" charset="-78"/>
              </a:rPr>
              <a:t>4- ميزان كاربرپسند بودن درگاه اينترنتي ارائه خدمت</a:t>
            </a:r>
          </a:p>
          <a:p>
            <a:r>
              <a:rPr lang="fa-IR" sz="2900" b="1" dirty="0">
                <a:cs typeface="B Nazanin" pitchFamily="2" charset="-78"/>
              </a:rPr>
              <a:t>كم</a:t>
            </a:r>
          </a:p>
          <a:p>
            <a:r>
              <a:rPr lang="fa-IR" sz="2900" b="1" dirty="0">
                <a:cs typeface="B Nazanin" pitchFamily="2" charset="-78"/>
              </a:rPr>
              <a:t>متوسط</a:t>
            </a:r>
          </a:p>
          <a:p>
            <a:r>
              <a:rPr lang="fa-IR" sz="2900" b="1" dirty="0">
                <a:cs typeface="B Nazanin" pitchFamily="2" charset="-78"/>
              </a:rPr>
              <a:t>زياد</a:t>
            </a:r>
          </a:p>
          <a:p>
            <a:r>
              <a:rPr lang="fa-IR" sz="2900" b="1" dirty="0">
                <a:cs typeface="B Nazanin" pitchFamily="2" charset="-78"/>
              </a:rPr>
              <a:t>بسيار زياد</a:t>
            </a:r>
          </a:p>
          <a:p>
            <a:r>
              <a:rPr lang="fa-IR" sz="2900" b="1" dirty="0">
                <a:cs typeface="B Nazanin" pitchFamily="2" charset="-78"/>
              </a:rPr>
              <a:t>5- در صورت تمايل خدمتي را كه از سازمان دريافت كرده ايد بيان فرماييد.</a:t>
            </a:r>
          </a:p>
          <a:p>
            <a:r>
              <a:rPr lang="fa-IR" sz="2900" b="1" dirty="0">
                <a:cs typeface="B Nazanin" pitchFamily="2" charset="-78"/>
              </a:rPr>
              <a:t>6- اگر انتقاد، پيشنهاد يا شكايتي در خصوص خدمات ارائه شده توسط سازمان داريد بيان فرماييد.</a:t>
            </a:r>
          </a:p>
          <a:p>
            <a:endParaRPr lang="fa-IR" dirty="0"/>
          </a:p>
          <a:p>
            <a:r>
              <a:rPr lang="fa-IR" dirty="0"/>
              <a:t>کد امنیتی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6520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/>
          <a:lstStyle/>
          <a:p>
            <a:pPr algn="ctr"/>
            <a:r>
              <a:rPr lang="fa-IR" u="sng" dirty="0" smtClean="0">
                <a:cs typeface="B Nazanin" pitchFamily="2" charset="-78"/>
              </a:rPr>
              <a:t>نماگرهای شاخص</a:t>
            </a:r>
          </a:p>
          <a:p>
            <a:r>
              <a:rPr lang="fa-IR" dirty="0" smtClean="0">
                <a:cs typeface="B Nazanin" pitchFamily="2" charset="-78"/>
              </a:rPr>
              <a:t>رعایت کرامت انسانی و رفتار محترمانه و اسلامی با مراجعین</a:t>
            </a:r>
          </a:p>
          <a:p>
            <a:r>
              <a:rPr lang="fa-IR" dirty="0">
                <a:cs typeface="B Nazanin" pitchFamily="2" charset="-78"/>
              </a:rPr>
              <a:t>اعمال بیطرفانه قوانین و </a:t>
            </a:r>
            <a:r>
              <a:rPr lang="fa-IR" dirty="0" smtClean="0">
                <a:cs typeface="B Nazanin" pitchFamily="2" charset="-78"/>
              </a:rPr>
              <a:t>مقررات</a:t>
            </a:r>
          </a:p>
          <a:p>
            <a:r>
              <a:rPr lang="fa-IR" dirty="0">
                <a:cs typeface="B Nazanin" pitchFamily="2" charset="-78"/>
              </a:rPr>
              <a:t>پرهیز از هر گونه اعمال تبعیض در نظام ها، </a:t>
            </a:r>
            <a:r>
              <a:rPr lang="fa-IR" dirty="0" smtClean="0">
                <a:cs typeface="B Nazanin" pitchFamily="2" charset="-78"/>
              </a:rPr>
              <a:t>فرایندها </a:t>
            </a:r>
            <a:r>
              <a:rPr lang="fa-IR" dirty="0">
                <a:cs typeface="B Nazanin" pitchFamily="2" charset="-78"/>
              </a:rPr>
              <a:t>و تصمیمات اداری </a:t>
            </a:r>
            <a:endParaRPr lang="fa-IR" dirty="0" smtClean="0">
              <a:cs typeface="B Nazanin" pitchFamily="2" charset="-78"/>
            </a:endParaRPr>
          </a:p>
          <a:p>
            <a:r>
              <a:rPr lang="fa-IR" dirty="0">
                <a:cs typeface="B Nazanin" pitchFamily="2" charset="-78"/>
              </a:rPr>
              <a:t>دسترسی آسان و سریع مراجعین به خدمات اداری </a:t>
            </a:r>
            <a:endParaRPr lang="fa-IR" dirty="0" smtClean="0">
              <a:cs typeface="B Nazanin" pitchFamily="2" charset="-78"/>
            </a:endParaRPr>
          </a:p>
          <a:p>
            <a:r>
              <a:rPr lang="fa-IR" dirty="0">
                <a:cs typeface="B Nazanin" pitchFamily="2" charset="-78"/>
              </a:rPr>
              <a:t>حفظ و رعایت حریم خصوصی همه افراد </a:t>
            </a:r>
            <a:endParaRPr lang="fa-IR" dirty="0" smtClean="0">
              <a:cs typeface="B Nazanin" pitchFamily="2" charset="-78"/>
            </a:endParaRPr>
          </a:p>
          <a:p>
            <a:r>
              <a:rPr lang="fa-IR" dirty="0">
                <a:cs typeface="B Nazanin" pitchFamily="2" charset="-78"/>
              </a:rPr>
              <a:t>آگاهی بخشی به موقع از تصمیمات و فرایندهای اداری به مردم وایجاد امان دسترسی ذینفعان به اطلاعات مورد </a:t>
            </a:r>
            <a:r>
              <a:rPr lang="fa-IR" dirty="0" smtClean="0">
                <a:cs typeface="B Nazanin" pitchFamily="2" charset="-78"/>
              </a:rPr>
              <a:t>نیاز</a:t>
            </a:r>
          </a:p>
          <a:p>
            <a:r>
              <a:rPr lang="fa-IR" dirty="0">
                <a:cs typeface="B Nazanin" pitchFamily="2" charset="-78"/>
              </a:rPr>
              <a:t>امکان اظهار نظر آزاد وارائه پیشنهاد از سوی مردم در مورد تصمیمات و فرایندهای اداری </a:t>
            </a:r>
          </a:p>
        </p:txBody>
      </p:sp>
    </p:spTree>
    <p:extLst>
      <p:ext uri="{BB962C8B-B14F-4D97-AF65-F5344CB8AC3E}">
        <p14:creationId xmlns:p14="http://schemas.microsoft.com/office/powerpoint/2010/main" val="279608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u="sng" dirty="0" smtClean="0">
                <a:cs typeface="B Nazanin" pitchFamily="2" charset="-78"/>
              </a:rPr>
              <a:t>نماگر 8</a:t>
            </a:r>
          </a:p>
          <a:p>
            <a:pPr marL="0" indent="0" algn="ctr">
              <a:buNone/>
            </a:pPr>
            <a:r>
              <a:rPr lang="fa-IR" dirty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مصونیت از شروط اجحاف آمیز در توافق ها ، معاملات و </a:t>
            </a:r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قراردادهای اداری</a:t>
            </a:r>
          </a:p>
          <a:p>
            <a:pPr marL="0" indent="0" algn="ctr">
              <a:buNone/>
            </a:pPr>
            <a:endParaRPr lang="fa-IR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pPr algn="just">
              <a:buFont typeface="Wingdings" pitchFamily="2" charset="2"/>
              <a:buChar char="§"/>
            </a:pPr>
            <a:r>
              <a:rPr lang="fa-IR" dirty="0">
                <a:cs typeface="B Nazanin" pitchFamily="2" charset="-78"/>
              </a:rPr>
              <a:t>بارگزاری چند نمونه از قراردادها و توافق ها با ارباب رجوع حقیقی یا حقوقی </a:t>
            </a:r>
            <a:endParaRPr lang="fa-IR" dirty="0" smtClean="0">
              <a:cs typeface="B Nazanin" pitchFamily="2" charset="-78"/>
            </a:endParaRPr>
          </a:p>
          <a:p>
            <a:pPr marL="0" indent="0" algn="just">
              <a:buNone/>
            </a:pPr>
            <a:endParaRPr lang="fa-IR" dirty="0" smtClean="0">
              <a:cs typeface="B Nazanin" pitchFamily="2" charset="-78"/>
            </a:endParaRPr>
          </a:p>
          <a:p>
            <a:pPr algn="just">
              <a:buFont typeface="Wingdings" pitchFamily="2" charset="2"/>
              <a:buChar char="§"/>
            </a:pPr>
            <a:r>
              <a:rPr lang="fa-IR" dirty="0">
                <a:cs typeface="B Nazanin" pitchFamily="2" charset="-78"/>
              </a:rPr>
              <a:t>بارگزاری تصویر صفحه مناقصات و مزایده ها بر روی سامانه و درج ادرس صفحه دسترسی </a:t>
            </a:r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 </a:t>
            </a:r>
            <a:endParaRPr lang="fa-IR" u="sng" dirty="0" smtClean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4718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u="sng" dirty="0" smtClean="0">
                <a:cs typeface="B Nazanin" pitchFamily="2" charset="-78"/>
              </a:rPr>
              <a:t>نماگر 9</a:t>
            </a:r>
          </a:p>
          <a:p>
            <a:pPr marL="0" indent="0" algn="ctr">
              <a:buNone/>
            </a:pPr>
            <a:r>
              <a:rPr lang="fa-IR" sz="2000" dirty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امکان برخورداری افراد توانخواه از امتیازات خاص قانونی </a:t>
            </a:r>
            <a:endParaRPr lang="fa-IR" sz="2000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pPr>
              <a:buFont typeface="Wingdings" pitchFamily="2" charset="2"/>
              <a:buChar char="§"/>
            </a:pPr>
            <a:r>
              <a:rPr lang="fa-IR" dirty="0">
                <a:cs typeface="B Nazanin" pitchFamily="2" charset="-78"/>
              </a:rPr>
              <a:t>بارگزاری مستندات مربوط به امکانات در نظر گرفته شده به افراد توانخواه </a:t>
            </a:r>
            <a:endParaRPr lang="fa-IR" dirty="0" smtClean="0">
              <a:cs typeface="B Nazanin" pitchFamily="2" charset="-78"/>
            </a:endParaRPr>
          </a:p>
          <a:p>
            <a:pPr>
              <a:buFont typeface="Wingdings" pitchFamily="2" charset="2"/>
              <a:buChar char="§"/>
            </a:pPr>
            <a:r>
              <a:rPr lang="fa-IR" dirty="0">
                <a:cs typeface="B Nazanin" pitchFamily="2" charset="-78"/>
              </a:rPr>
              <a:t>بارگزاری دوره یا کارگاه آموزشی برگزار شده در خصوص نحوه برخورد با ارباب رجوع توانخواه مشتمل بر عنوان دوره – کمیت و کیفیت جمعیت تحت پوشش و محل </a:t>
            </a:r>
            <a:r>
              <a:rPr lang="fa-IR" dirty="0" smtClean="0">
                <a:cs typeface="B Nazanin" pitchFamily="2" charset="-78"/>
              </a:rPr>
              <a:t>برگزاری</a:t>
            </a:r>
          </a:p>
          <a:p>
            <a:pPr>
              <a:buFont typeface="Wingdings" pitchFamily="2" charset="2"/>
              <a:buChar char="§"/>
            </a:pPr>
            <a:r>
              <a:rPr lang="fa-IR" dirty="0">
                <a:cs typeface="B Nazanin" pitchFamily="2" charset="-78"/>
              </a:rPr>
              <a:t>بارگزاری امتیازات خاص که به موجب قانون یا دستور العمل داخلی به ارباب رجوع توانخواه اختصاص یافته است </a:t>
            </a:r>
            <a:endParaRPr lang="fa-IR" dirty="0" smtClean="0">
              <a:cs typeface="B Nazanin" pitchFamily="2" charset="-78"/>
            </a:endParaRPr>
          </a:p>
          <a:p>
            <a:pPr marL="0" indent="0" algn="ctr">
              <a:buNone/>
            </a:pPr>
            <a:endParaRPr lang="fa-IR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426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u="sng" dirty="0" smtClean="0">
                <a:cs typeface="B Nazanin" pitchFamily="2" charset="-78"/>
              </a:rPr>
              <a:t>نماگر 10</a:t>
            </a:r>
          </a:p>
          <a:p>
            <a:pPr marL="0" indent="0" algn="ctr">
              <a:buNone/>
            </a:pPr>
            <a:r>
              <a:rPr lang="fa-IR" dirty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فراهم نمودن امکان رسیدگی به موقع و منصفانه به شکایات و اعتراضات مراجعین </a:t>
            </a:r>
            <a:endParaRPr lang="fa-IR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pPr algn="just">
              <a:buFont typeface="Wingdings" pitchFamily="2" charset="2"/>
              <a:buChar char="§"/>
            </a:pPr>
            <a:r>
              <a:rPr lang="fa-IR" dirty="0" smtClean="0">
                <a:cs typeface="B Nazanin" pitchFamily="2" charset="-78"/>
              </a:rPr>
              <a:t>بارگزاری مستندات درگاه </a:t>
            </a:r>
            <a:r>
              <a:rPr lang="fa-IR" dirty="0">
                <a:cs typeface="B Nazanin" pitchFamily="2" charset="-78"/>
              </a:rPr>
              <a:t>الکترونیکی ثبت و رسیدگی به شکایات در سامانه </a:t>
            </a:r>
            <a:endParaRPr lang="fa-IR" dirty="0" smtClean="0">
              <a:cs typeface="B Nazanin" pitchFamily="2" charset="-78"/>
            </a:endParaRPr>
          </a:p>
          <a:p>
            <a:pPr algn="just">
              <a:buFont typeface="Wingdings" pitchFamily="2" charset="2"/>
              <a:buChar char="§"/>
            </a:pPr>
            <a:r>
              <a:rPr lang="fa-IR" dirty="0">
                <a:cs typeface="B Nazanin" pitchFamily="2" charset="-78"/>
              </a:rPr>
              <a:t>مستندات مربوط به اطلاع رسانی در </a:t>
            </a:r>
            <a:r>
              <a:rPr lang="fa-IR" dirty="0" smtClean="0">
                <a:cs typeface="B Nazanin" pitchFamily="2" charset="-78"/>
              </a:rPr>
              <a:t>خصوص </a:t>
            </a:r>
            <a:r>
              <a:rPr lang="fa-IR" dirty="0">
                <a:cs typeface="B Nazanin" pitchFamily="2" charset="-78"/>
              </a:rPr>
              <a:t>سامانه دریافت و بررسی شکایات – انتقادات – پیشنهادات – مستندات مربوط به دریافت ، بررسی و پیامد عملی رسیدگی به شکایات – انتقادات – پیشنهادات </a:t>
            </a:r>
            <a:endParaRPr lang="fa-IR" dirty="0" smtClean="0">
              <a:cs typeface="B Nazanin" pitchFamily="2" charset="-78"/>
            </a:endParaRPr>
          </a:p>
          <a:p>
            <a:pPr algn="just">
              <a:buFont typeface="Wingdings" pitchFamily="2" charset="2"/>
              <a:buChar char="§"/>
            </a:pPr>
            <a:endParaRPr lang="fa-IR" dirty="0" smtClean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8989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u="sng" dirty="0" smtClean="0">
                <a:cs typeface="B Nazanin" pitchFamily="2" charset="-78"/>
              </a:rPr>
              <a:t>نماگر 11</a:t>
            </a:r>
          </a:p>
          <a:p>
            <a:pPr marL="0" indent="0" algn="ctr">
              <a:buNone/>
            </a:pPr>
            <a:r>
              <a:rPr lang="fa-IR" sz="2000" dirty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فراهم نمودن امکان جبران خسارات وارده احتمالی به مراجعین </a:t>
            </a:r>
            <a:r>
              <a:rPr lang="fa-IR" sz="20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دراثر </a:t>
            </a:r>
            <a:r>
              <a:rPr lang="fa-IR" sz="2000" dirty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قصور یا تقصیر دستگاه اجرائی یا کارکنان آن </a:t>
            </a:r>
            <a:endParaRPr lang="fa-IR" sz="2000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pPr algn="just">
              <a:buFont typeface="Wingdings" pitchFamily="2" charset="2"/>
              <a:buChar char="§"/>
            </a:pPr>
            <a:r>
              <a:rPr lang="fa-IR" dirty="0">
                <a:cs typeface="B Nazanin" pitchFamily="2" charset="-78"/>
              </a:rPr>
              <a:t>بارگزاری مستندات مربوط به دریافت درخواست خسارت توسط ارباب رجوع </a:t>
            </a:r>
            <a:endParaRPr lang="fa-IR" dirty="0" smtClean="0">
              <a:cs typeface="B Nazanin" pitchFamily="2" charset="-78"/>
            </a:endParaRPr>
          </a:p>
          <a:p>
            <a:pPr algn="just">
              <a:buFont typeface="Wingdings" pitchFamily="2" charset="2"/>
              <a:buChar char="§"/>
            </a:pPr>
            <a:r>
              <a:rPr lang="fa-IR" dirty="0" smtClean="0">
                <a:cs typeface="B Nazanin" pitchFamily="2" charset="-78"/>
              </a:rPr>
              <a:t> </a:t>
            </a:r>
            <a:r>
              <a:rPr lang="fa-IR" dirty="0">
                <a:cs typeface="B Nazanin" pitchFamily="2" charset="-78"/>
              </a:rPr>
              <a:t>نحوه رسیدگی و نحوه جبران خسارت وارد شده در صورت وجود درخواست جبران خسارت توسط ارباب رجوع و در صورت نداشتن هیچ درخواستی نامه ای مبنی بر عدم دریافت خسارت با امضا و مهر بالاترین مقام دستگاه </a:t>
            </a:r>
            <a:endParaRPr lang="fa-IR" dirty="0" smtClean="0">
              <a:cs typeface="B Nazanin" pitchFamily="2" charset="-78"/>
            </a:endParaRPr>
          </a:p>
          <a:p>
            <a:pPr algn="just">
              <a:buFont typeface="Wingdings" pitchFamily="2" charset="2"/>
              <a:buChar char="§"/>
            </a:pPr>
            <a:r>
              <a:rPr lang="fa-IR" dirty="0" smtClean="0">
                <a:cs typeface="B Nazanin" pitchFamily="2" charset="-78"/>
              </a:rPr>
              <a:t> </a:t>
            </a:r>
            <a:r>
              <a:rPr lang="fa-IR" dirty="0">
                <a:cs typeface="B Nazanin" pitchFamily="2" charset="-78"/>
              </a:rPr>
              <a:t>داشتن بیمه نامه آتش سوزی و ...</a:t>
            </a:r>
            <a:endParaRPr lang="fa-IR" dirty="0" smtClean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9443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u="sng" dirty="0" smtClean="0">
                <a:cs typeface="B Nazanin" pitchFamily="2" charset="-78"/>
              </a:rPr>
              <a:t>نماگر 12</a:t>
            </a:r>
          </a:p>
          <a:p>
            <a:pPr marL="0" indent="0" algn="ctr">
              <a:buNone/>
            </a:pPr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اعمال </a:t>
            </a:r>
            <a:r>
              <a:rPr lang="fa-IR" dirty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نظارت موثر بر مراکز ، موسسات ،نهادهای صنفی و بطور کامل هر نوع موسسه ای که با اخذ مجوز از دستگاه اجرایی فعالیت می </a:t>
            </a:r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نماید</a:t>
            </a:r>
          </a:p>
          <a:p>
            <a:pPr marL="0" indent="0" algn="ctr">
              <a:buNone/>
            </a:pPr>
            <a:endParaRPr lang="fa-IR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pPr>
              <a:buFont typeface="Wingdings" pitchFamily="2" charset="2"/>
              <a:buChar char="§"/>
            </a:pPr>
            <a:r>
              <a:rPr lang="fa-IR" dirty="0">
                <a:cs typeface="B Nazanin" pitchFamily="2" charset="-78"/>
              </a:rPr>
              <a:t>مستندات مربوط به بازرسی ها و اعمال نظارت بر مراکز زیر نظر </a:t>
            </a:r>
            <a:endParaRPr lang="fa-IR" dirty="0" smtClean="0">
              <a:cs typeface="B Nazanin" pitchFamily="2" charset="-78"/>
            </a:endParaRPr>
          </a:p>
          <a:p>
            <a:pPr>
              <a:buFont typeface="Wingdings" pitchFamily="2" charset="2"/>
              <a:buChar char="§"/>
            </a:pPr>
            <a:r>
              <a:rPr lang="fa-IR" dirty="0" smtClean="0">
                <a:cs typeface="B Nazanin" pitchFamily="2" charset="-78"/>
              </a:rPr>
              <a:t> </a:t>
            </a:r>
            <a:r>
              <a:rPr lang="fa-IR" dirty="0">
                <a:cs typeface="B Nazanin" pitchFamily="2" charset="-78"/>
              </a:rPr>
              <a:t>بارگزاری نامه ابلاغ به واحدهای زیر مجموعه </a:t>
            </a:r>
            <a:endParaRPr lang="fa-IR" dirty="0" smtClean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9443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u="sng" dirty="0" smtClean="0">
                <a:cs typeface="B Nazanin" pitchFamily="2" charset="-78"/>
              </a:rPr>
              <a:t>نماگر 13</a:t>
            </a:r>
          </a:p>
          <a:p>
            <a:pPr marL="0" indent="0" algn="ctr">
              <a:buNone/>
            </a:pPr>
            <a:r>
              <a:rPr lang="fa-IR" dirty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راهبری اجرای تصویبنامه حقوق شهروندی در نظام </a:t>
            </a:r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اداری</a:t>
            </a:r>
          </a:p>
          <a:p>
            <a:pPr marL="0" indent="0" algn="ctr">
              <a:buNone/>
            </a:pPr>
            <a:endParaRPr lang="fa-IR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pPr algn="just">
              <a:buFont typeface="Wingdings" pitchFamily="2" charset="2"/>
              <a:buChar char="§"/>
            </a:pPr>
            <a:r>
              <a:rPr lang="fa-IR" dirty="0">
                <a:cs typeface="B Nazanin" pitchFamily="2" charset="-78"/>
              </a:rPr>
              <a:t>بارگذاری مستندات مربوط به دریافت گزارش و رصد مستمر تصویب نامه حقوق شهروندی در واحدهای زیر مجموعه </a:t>
            </a:r>
            <a:endParaRPr lang="fa-IR" dirty="0" smtClean="0">
              <a:cs typeface="B Nazanin" pitchFamily="2" charset="-78"/>
            </a:endParaRPr>
          </a:p>
          <a:p>
            <a:pPr marL="0" indent="0" algn="just">
              <a:buNone/>
            </a:pPr>
            <a:endParaRPr lang="fa-IR" dirty="0" smtClean="0">
              <a:cs typeface="B Nazanin" pitchFamily="2" charset="-78"/>
            </a:endParaRPr>
          </a:p>
          <a:p>
            <a:pPr algn="just">
              <a:buFont typeface="Wingdings" pitchFamily="2" charset="2"/>
              <a:buChar char="§"/>
            </a:pPr>
            <a:r>
              <a:rPr lang="fa-IR" dirty="0" smtClean="0">
                <a:cs typeface="B Nazanin" pitchFamily="2" charset="-78"/>
              </a:rPr>
              <a:t> </a:t>
            </a:r>
            <a:r>
              <a:rPr lang="fa-IR" dirty="0">
                <a:cs typeface="B Nazanin" pitchFamily="2" charset="-78"/>
              </a:rPr>
              <a:t>بارگزاری منشور حقوق شهروندی .و...</a:t>
            </a:r>
            <a:endParaRPr lang="fa-IR" dirty="0" smtClean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552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u="sng" dirty="0" smtClean="0">
                <a:cs typeface="B Nazanin" pitchFamily="2" charset="-78"/>
              </a:rPr>
              <a:t>نماگر 14</a:t>
            </a:r>
          </a:p>
          <a:p>
            <a:pPr marL="0" indent="0" algn="ctr">
              <a:buNone/>
            </a:pPr>
            <a:r>
              <a:rPr lang="fa-IR" dirty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اعمال ضمانت اجرای تصویبنامه حقوق شهروندی در نظام اداری </a:t>
            </a:r>
            <a:endParaRPr lang="fa-IR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pPr algn="just">
              <a:buFont typeface="Wingdings" pitchFamily="2" charset="2"/>
              <a:buChar char="§"/>
            </a:pPr>
            <a:r>
              <a:rPr lang="fa-IR" dirty="0">
                <a:cs typeface="B Nazanin" pitchFamily="2" charset="-78"/>
              </a:rPr>
              <a:t>بارگذاری مستندات موجود درباره گزارش های نقض حقوق شهروندی </a:t>
            </a:r>
            <a:r>
              <a:rPr lang="fa-IR" dirty="0" smtClean="0">
                <a:cs typeface="B Nazanin" pitchFamily="2" charset="-78"/>
              </a:rPr>
              <a:t>، </a:t>
            </a:r>
            <a:r>
              <a:rPr lang="fa-IR" dirty="0">
                <a:cs typeface="B Nazanin" pitchFamily="2" charset="-78"/>
              </a:rPr>
              <a:t>چگونگی فرایند بررسی و نتایج عملی نحوه برخورد با موارد نقض حقوق شهروندی ، در صورت موجود نبودن هیچ گزارشی در این زمینه ، نامه عدم </a:t>
            </a:r>
            <a:r>
              <a:rPr lang="fa-IR">
                <a:cs typeface="B Nazanin" pitchFamily="2" charset="-78"/>
              </a:rPr>
              <a:t>وجود </a:t>
            </a:r>
            <a:r>
              <a:rPr lang="fa-IR" smtClean="0">
                <a:cs typeface="B Nazanin" pitchFamily="2" charset="-78"/>
              </a:rPr>
              <a:t>گزارش </a:t>
            </a:r>
            <a:r>
              <a:rPr lang="fa-IR" dirty="0">
                <a:cs typeface="B Nazanin" pitchFamily="2" charset="-78"/>
              </a:rPr>
              <a:t>در این زمینه </a:t>
            </a:r>
            <a:endParaRPr lang="fa-IR" dirty="0" smtClean="0">
              <a:cs typeface="B Nazanin" pitchFamily="2" charset="-78"/>
            </a:endParaRPr>
          </a:p>
          <a:p>
            <a:pPr algn="just">
              <a:buFont typeface="Wingdings" pitchFamily="2" charset="2"/>
              <a:buChar char="§"/>
            </a:pPr>
            <a:r>
              <a:rPr lang="fa-IR" dirty="0" smtClean="0">
                <a:cs typeface="B Nazanin" pitchFamily="2" charset="-78"/>
              </a:rPr>
              <a:t> </a:t>
            </a:r>
            <a:r>
              <a:rPr lang="fa-IR" dirty="0">
                <a:cs typeface="B Nazanin" pitchFamily="2" charset="-78"/>
              </a:rPr>
              <a:t>بارگزای صورتجلسات کارگروه توسعه در راستای اجرایی شدن منشور حقوق </a:t>
            </a:r>
            <a:r>
              <a:rPr lang="fa-IR" dirty="0" smtClean="0">
                <a:cs typeface="B Nazanin" pitchFamily="2" charset="-78"/>
              </a:rPr>
              <a:t>شهروندی</a:t>
            </a:r>
          </a:p>
          <a:p>
            <a:pPr algn="just">
              <a:buFont typeface="Wingdings" pitchFamily="2" charset="2"/>
              <a:buChar char="§"/>
            </a:pPr>
            <a:r>
              <a:rPr lang="fa-IR" dirty="0" smtClean="0">
                <a:cs typeface="B Nazanin" pitchFamily="2" charset="-78"/>
              </a:rPr>
              <a:t> </a:t>
            </a:r>
            <a:r>
              <a:rPr lang="fa-IR" dirty="0">
                <a:cs typeface="B Nazanin" pitchFamily="2" charset="-78"/>
              </a:rPr>
              <a:t>بارگزاری تقدیر نامه ها و مکاتبات مرتبط با تذکر ، اخطار به کارکنان در زمینه رعایت حقوق شهروندی</a:t>
            </a:r>
            <a:endParaRPr lang="fa-IR" dirty="0" smtClean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591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rmAutofit/>
          </a:bodyPr>
          <a:lstStyle/>
          <a:p>
            <a:pPr algn="ctr"/>
            <a:r>
              <a:rPr lang="fa-IR" u="sng" dirty="0" smtClean="0">
                <a:cs typeface="B Nazanin" pitchFamily="2" charset="-78"/>
              </a:rPr>
              <a:t>نماگرهای شاخص</a:t>
            </a:r>
          </a:p>
          <a:p>
            <a:r>
              <a:rPr lang="fa-IR" dirty="0">
                <a:cs typeface="B Nazanin" pitchFamily="2" charset="-78"/>
              </a:rPr>
              <a:t>مصونیت از شروط اجحاف آمیز در توافق ها ، معاملات و قراردادهای اداری </a:t>
            </a:r>
            <a:endParaRPr lang="fa-IR" dirty="0" smtClean="0">
              <a:cs typeface="B Nazanin" pitchFamily="2" charset="-78"/>
            </a:endParaRPr>
          </a:p>
          <a:p>
            <a:r>
              <a:rPr lang="fa-IR" dirty="0">
                <a:cs typeface="B Nazanin" pitchFamily="2" charset="-78"/>
              </a:rPr>
              <a:t>امکان برخورداری افراد توانخواه از امتیازات خاص قانونی </a:t>
            </a:r>
            <a:endParaRPr lang="fa-IR" dirty="0" smtClean="0">
              <a:cs typeface="B Nazanin" pitchFamily="2" charset="-78"/>
            </a:endParaRPr>
          </a:p>
          <a:p>
            <a:r>
              <a:rPr lang="fa-IR" dirty="0">
                <a:cs typeface="B Nazanin" pitchFamily="2" charset="-78"/>
              </a:rPr>
              <a:t>فراهم نمودن امکان رسیدگی به موقع و منصفانه به شکایات و اعتراضات مراجعین </a:t>
            </a:r>
            <a:endParaRPr lang="fa-IR" dirty="0" smtClean="0">
              <a:cs typeface="B Nazanin" pitchFamily="2" charset="-78"/>
            </a:endParaRPr>
          </a:p>
          <a:p>
            <a:r>
              <a:rPr lang="fa-IR" dirty="0">
                <a:cs typeface="B Nazanin" pitchFamily="2" charset="-78"/>
              </a:rPr>
              <a:t>فراهم نمودن امکان جبران خسارات وارده احتمالی به مراجعین </a:t>
            </a:r>
            <a:r>
              <a:rPr lang="fa-IR" dirty="0" smtClean="0">
                <a:cs typeface="B Nazanin" pitchFamily="2" charset="-78"/>
              </a:rPr>
              <a:t>دراثر </a:t>
            </a:r>
            <a:r>
              <a:rPr lang="fa-IR" dirty="0">
                <a:cs typeface="B Nazanin" pitchFamily="2" charset="-78"/>
              </a:rPr>
              <a:t>قصور یا تقصیر دستگاه اجرائی یا کارکنان آن </a:t>
            </a:r>
            <a:endParaRPr lang="fa-IR" dirty="0" smtClean="0">
              <a:cs typeface="B Nazanin" pitchFamily="2" charset="-78"/>
            </a:endParaRPr>
          </a:p>
          <a:p>
            <a:r>
              <a:rPr lang="fa-IR" dirty="0">
                <a:cs typeface="B Nazanin" pitchFamily="2" charset="-78"/>
              </a:rPr>
              <a:t>اعمال نظارت موثر بر مراکز ، موسسات ،نهادهای صنفی و بطور کامل هر نوع موسسه ای که با اخذ مجوز از دستگاه اجرایی فعالیت می نماید</a:t>
            </a:r>
            <a:endParaRPr lang="fa-IR" u="sng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701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rmAutofit/>
          </a:bodyPr>
          <a:lstStyle/>
          <a:p>
            <a:pPr algn="ctr"/>
            <a:r>
              <a:rPr lang="fa-IR" u="sng" dirty="0" smtClean="0">
                <a:cs typeface="B Nazanin" pitchFamily="2" charset="-78"/>
              </a:rPr>
              <a:t>نماگرهای شاخص</a:t>
            </a:r>
          </a:p>
          <a:p>
            <a:pPr marL="0" indent="0" algn="ctr">
              <a:buNone/>
            </a:pPr>
            <a:endParaRPr lang="fa-IR" u="sng" dirty="0" smtClean="0">
              <a:cs typeface="B Nazanin" pitchFamily="2" charset="-78"/>
            </a:endParaRPr>
          </a:p>
          <a:p>
            <a:r>
              <a:rPr lang="fa-IR" dirty="0">
                <a:cs typeface="B Nazanin" pitchFamily="2" charset="-78"/>
              </a:rPr>
              <a:t>راهبری اجرای تصویبنامه حقوق شهروندی در نظام اداری </a:t>
            </a:r>
            <a:endParaRPr lang="fa-IR" dirty="0" smtClean="0">
              <a:cs typeface="B Nazanin" pitchFamily="2" charset="-78"/>
            </a:endParaRPr>
          </a:p>
          <a:p>
            <a:r>
              <a:rPr lang="fa-IR" dirty="0">
                <a:cs typeface="B Nazanin" pitchFamily="2" charset="-78"/>
              </a:rPr>
              <a:t>اعمال ضمانت اجرای تصویبنامه حقوق شهروندی در نظام اداری </a:t>
            </a:r>
            <a:endParaRPr lang="fa-IR" u="sng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670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332656"/>
            <a:ext cx="7391399" cy="657944"/>
          </a:xfrm>
        </p:spPr>
        <p:txBody>
          <a:bodyPr>
            <a:normAutofit fontScale="90000"/>
          </a:bodyPr>
          <a:lstStyle/>
          <a:p>
            <a:pPr algn="ctr"/>
            <a:r>
              <a:rPr lang="fa-IR" sz="2800" dirty="0" smtClean="0">
                <a:solidFill>
                  <a:srgbClr val="36D4DC"/>
                </a:solidFill>
              </a:rPr>
              <a:t>             </a:t>
            </a:r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نتایج نهایی </a:t>
            </a:r>
            <a:r>
              <a:rPr lang="fa-IR" sz="2000" dirty="0">
                <a:solidFill>
                  <a:srgbClr val="FF0000"/>
                </a:solidFill>
                <a:cs typeface="B Titr" pitchFamily="2" charset="-78"/>
              </a:rPr>
              <a:t>ارزیابی محورارتقاء سلامت اداری ، مسئولیت پذیری و پاسخگویی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8720"/>
            <a:ext cx="6840760" cy="516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123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480" y="836712"/>
            <a:ext cx="6727640" cy="763488"/>
          </a:xfrm>
        </p:spPr>
        <p:txBody>
          <a:bodyPr>
            <a:normAutofit fontScale="90000"/>
          </a:bodyPr>
          <a:lstStyle/>
          <a:p>
            <a:pPr algn="ctr"/>
            <a:r>
              <a:rPr lang="fa-IR" sz="2800" dirty="0" smtClean="0">
                <a:solidFill>
                  <a:srgbClr val="FF0000"/>
                </a:solidFill>
                <a:cs typeface="B Titr" pitchFamily="2" charset="-78"/>
              </a:rPr>
              <a:t>نمودارارزیابی محور ارتقاء سلامت اداری ، مسئولیت پذیری و پاسخگویی </a:t>
            </a:r>
            <a:endParaRPr lang="fa-IR" sz="2800" dirty="0">
              <a:solidFill>
                <a:srgbClr val="FF0000"/>
              </a:solidFill>
              <a:cs typeface="B Titr" pitchFamily="2" charset="-78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781799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66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685341"/>
              </p:ext>
            </p:extLst>
          </p:nvPr>
        </p:nvGraphicFramePr>
        <p:xfrm>
          <a:off x="1600200" y="914400"/>
          <a:ext cx="5684203" cy="1714659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087585"/>
                <a:gridCol w="1402080"/>
                <a:gridCol w="1748349"/>
                <a:gridCol w="1446189"/>
              </a:tblGrid>
              <a:tr h="57155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cs typeface="B Titr" pitchFamily="2" charset="-78"/>
                        </a:rPr>
                        <a:t>سال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cs typeface="B Titr" pitchFamily="2" charset="-78"/>
                        </a:rPr>
                        <a:t>سقف امتیاز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cs typeface="B Titr" pitchFamily="2" charset="-78"/>
                        </a:rPr>
                        <a:t>امتیاز </a:t>
                      </a:r>
                      <a:r>
                        <a:rPr lang="fa-IR" sz="2000" dirty="0" smtClean="0">
                          <a:effectLst/>
                          <a:cs typeface="B Titr" pitchFamily="2" charset="-78"/>
                        </a:rPr>
                        <a:t>کسب شده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cs typeface="B Titr" pitchFamily="2" charset="-78"/>
                        </a:rPr>
                        <a:t>درصد تحقق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57155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bg1"/>
                          </a:solidFill>
                          <a:effectLst/>
                          <a:cs typeface="B Nazanin" pitchFamily="2" charset="-78"/>
                        </a:rPr>
                        <a:t>96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B Nazanin" pitchFamily="2" charset="-78"/>
                        </a:rPr>
                        <a:t>150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B Nazanin" pitchFamily="2" charset="-78"/>
                        </a:rPr>
                        <a:t>121.68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B Nazanin" pitchFamily="2" charset="-78"/>
                        </a:rPr>
                        <a:t>81.87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7155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tx1"/>
                          </a:solidFill>
                          <a:effectLst/>
                          <a:cs typeface="B Nazanin" pitchFamily="2" charset="-78"/>
                        </a:rPr>
                        <a:t>97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>
                          <a:cs typeface="B Nazanin" pitchFamily="2" charset="-78"/>
                        </a:rPr>
                        <a:t>150</a:t>
                      </a:r>
                      <a:endParaRPr lang="fa-IR" sz="2800" dirty="0"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>
                          <a:cs typeface="B Nazanin" pitchFamily="2" charset="-78"/>
                        </a:rPr>
                        <a:t>115</a:t>
                      </a:r>
                      <a:endParaRPr lang="fa-IR" sz="2800" dirty="0"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>
                          <a:cs typeface="B Nazanin" pitchFamily="2" charset="-78"/>
                        </a:rPr>
                        <a:t>76.66</a:t>
                      </a:r>
                      <a:endParaRPr lang="fa-IR" sz="2800" dirty="0"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rgbClr val="993300"/>
                    </a:solidFill>
                  </a:tcPr>
                </a:tc>
              </a:tr>
            </a:tbl>
          </a:graphicData>
        </a:graphic>
      </p:graphicFrame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838200" y="304800"/>
            <a:ext cx="7467600" cy="457200"/>
          </a:xfrm>
        </p:spPr>
        <p:txBody>
          <a:bodyPr>
            <a:noAutofit/>
          </a:bodyPr>
          <a:lstStyle/>
          <a:p>
            <a:pPr algn="ctr"/>
            <a:r>
              <a:rPr lang="fa-IR" sz="1800" dirty="0" smtClean="0">
                <a:solidFill>
                  <a:srgbClr val="FF0000"/>
                </a:solidFill>
                <a:cs typeface="B Titr" pitchFamily="2" charset="-78"/>
              </a:rPr>
              <a:t>گزارش مقایسه ای ارزیابی سال 96 و 97 محور ارتقاء سلامت اداری ، </a:t>
            </a:r>
          </a:p>
          <a:p>
            <a:pPr algn="ctr"/>
            <a:r>
              <a:rPr lang="fa-IR" sz="1800" dirty="0" smtClean="0">
                <a:solidFill>
                  <a:srgbClr val="FF0000"/>
                </a:solidFill>
                <a:cs typeface="B Titr" pitchFamily="2" charset="-78"/>
              </a:rPr>
              <a:t>مسئولیت پذیری و پاسخگویی </a:t>
            </a:r>
            <a:endParaRPr lang="fa-IR" sz="18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2793221"/>
            <a:ext cx="6248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dirty="0">
                <a:solidFill>
                  <a:srgbClr val="FF0000"/>
                </a:solidFill>
                <a:cs typeface="B Titr" pitchFamily="2" charset="-78"/>
              </a:rPr>
              <a:t>نمودار نتایج ارزیابی سال96 و 97 محورارتقاء سلامت اداری ، </a:t>
            </a:r>
            <a:endParaRPr lang="fa-IR" dirty="0" smtClean="0">
              <a:solidFill>
                <a:srgbClr val="FF0000"/>
              </a:solidFill>
              <a:cs typeface="B Titr" pitchFamily="2" charset="-78"/>
            </a:endParaRPr>
          </a:p>
          <a:p>
            <a:pPr algn="ctr"/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مسئولیت </a:t>
            </a:r>
            <a:r>
              <a:rPr lang="fa-IR" dirty="0">
                <a:solidFill>
                  <a:srgbClr val="FF0000"/>
                </a:solidFill>
                <a:cs typeface="B Titr" pitchFamily="2" charset="-78"/>
              </a:rPr>
              <a:t>پذیری و پاسخگویی </a:t>
            </a:r>
          </a:p>
          <a:p>
            <a:pPr algn="ctr"/>
            <a:endParaRPr lang="fa-IR" dirty="0">
              <a:solidFill>
                <a:srgbClr val="8DD40C"/>
              </a:solidFill>
              <a:cs typeface="B Titr" pitchFamily="2" charset="-78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3606891"/>
              </p:ext>
            </p:extLst>
          </p:nvPr>
        </p:nvGraphicFramePr>
        <p:xfrm>
          <a:off x="2057400" y="3505200"/>
          <a:ext cx="5486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012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u="sng" dirty="0" smtClean="0">
                <a:cs typeface="B Nazanin" pitchFamily="2" charset="-78"/>
              </a:rPr>
              <a:t>نماگر 1</a:t>
            </a:r>
          </a:p>
          <a:p>
            <a:pPr marL="0" indent="0" algn="ctr">
              <a:buNone/>
            </a:pPr>
            <a:endParaRPr lang="fa-IR" u="sng" dirty="0" smtClean="0">
              <a:cs typeface="B Nazanin" pitchFamily="2" charset="-78"/>
            </a:endParaRPr>
          </a:p>
          <a:p>
            <a:pPr marL="0" indent="0" algn="ctr">
              <a:buNone/>
            </a:pPr>
            <a:r>
              <a:rPr lang="fa-IR" sz="2000" dirty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رعایت کرامت انسانی و رفتار محترمانه و اسلامی با </a:t>
            </a:r>
            <a:r>
              <a:rPr lang="fa-IR" sz="20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مراجعین</a:t>
            </a:r>
          </a:p>
          <a:p>
            <a:pPr marL="0" indent="0">
              <a:buNone/>
            </a:pPr>
            <a:endParaRPr lang="fa-IR" sz="2000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pPr marL="0" indent="0">
              <a:buNone/>
            </a:pPr>
            <a:r>
              <a:rPr lang="fa-IR" sz="1800" dirty="0" smtClean="0">
                <a:solidFill>
                  <a:schemeClr val="accent2"/>
                </a:solidFill>
                <a:cs typeface="B Titr" pitchFamily="2" charset="-78"/>
              </a:rPr>
              <a:t>مستندات :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a-IR" sz="2000" b="1" dirty="0">
                <a:cs typeface="B Nazanin" pitchFamily="2" charset="-78"/>
              </a:rPr>
              <a:t>نمونه نامه های که به ارباب رجوع پاسخ منفی داده شده </a:t>
            </a:r>
            <a:endParaRPr lang="fa-IR" sz="2000" b="1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a-IR" sz="2000" b="1" dirty="0" smtClean="0">
                <a:cs typeface="B Nazanin" pitchFamily="2" charset="-78"/>
              </a:rPr>
              <a:t>نامه </a:t>
            </a:r>
            <a:r>
              <a:rPr lang="fa-IR" sz="2000" b="1" dirty="0">
                <a:cs typeface="B Nazanin" pitchFamily="2" charset="-78"/>
              </a:rPr>
              <a:t>هایی که دستور العمل نحوه مکاتبات به واحد های ذیربط </a:t>
            </a:r>
            <a:r>
              <a:rPr lang="fa-IR" sz="2000" b="1" dirty="0" smtClean="0">
                <a:cs typeface="B Nazanin" pitchFamily="2" charset="-78"/>
              </a:rPr>
              <a:t>ابلاغ شده </a:t>
            </a:r>
            <a:r>
              <a:rPr lang="fa-IR" sz="2000" b="1" dirty="0">
                <a:cs typeface="B Nazanin" pitchFamily="2" charset="-78"/>
              </a:rPr>
              <a:t>باشد </a:t>
            </a:r>
            <a:endParaRPr lang="fa-IR" sz="2000" b="1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a-IR" sz="2000" b="1" dirty="0">
                <a:cs typeface="B Nazanin" pitchFamily="2" charset="-78"/>
              </a:rPr>
              <a:t>چند عکس از محل استقرار میزخدمت حضوری در دستگاه و امکانات موجود </a:t>
            </a:r>
            <a:endParaRPr lang="fa-IR" sz="2000" b="1" dirty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  <a:p>
            <a:pPr marL="0" indent="0" algn="ctr">
              <a:buNone/>
            </a:pPr>
            <a:endParaRPr lang="fa-IR" u="sng" dirty="0" smtClean="0">
              <a:cs typeface="B Nazanin" pitchFamily="2" charset="-78"/>
            </a:endParaRPr>
          </a:p>
          <a:p>
            <a:pPr marL="0" indent="0" algn="ctr">
              <a:buNone/>
            </a:pPr>
            <a:endParaRPr lang="fa-IR" u="sng" dirty="0" smtClean="0">
              <a:cs typeface="B Nazanin" pitchFamily="2" charset="-78"/>
            </a:endParaRPr>
          </a:p>
          <a:p>
            <a:pPr marL="0" indent="0" algn="ctr">
              <a:buNone/>
            </a:pPr>
            <a:endParaRPr lang="fa-IR" u="sng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05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u="sng" dirty="0" smtClean="0">
                <a:cs typeface="B Nazanin" pitchFamily="2" charset="-78"/>
              </a:rPr>
              <a:t>نماگر 2</a:t>
            </a:r>
          </a:p>
          <a:p>
            <a:pPr marL="0" indent="0" algn="ctr">
              <a:buNone/>
            </a:pPr>
            <a:endParaRPr lang="fa-IR" u="sng" dirty="0" smtClean="0">
              <a:cs typeface="B Nazanin" pitchFamily="2" charset="-78"/>
            </a:endParaRPr>
          </a:p>
          <a:p>
            <a:pPr marL="0" indent="0" algn="ctr">
              <a:buNone/>
            </a:pPr>
            <a:r>
              <a:rPr lang="fa-IR" sz="2000" dirty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اعمال بیطرفانه قوانین و مقررات</a:t>
            </a:r>
          </a:p>
          <a:p>
            <a:pPr marL="0" indent="0">
              <a:buNone/>
            </a:pPr>
            <a:r>
              <a:rPr lang="fa-IR" sz="1800" dirty="0" smtClean="0">
                <a:solidFill>
                  <a:schemeClr val="accent2"/>
                </a:solidFill>
                <a:cs typeface="B Titr" pitchFamily="2" charset="-78"/>
              </a:rPr>
              <a:t>مستندات :</a:t>
            </a:r>
          </a:p>
          <a:p>
            <a:pPr>
              <a:buFont typeface="Wingdings" pitchFamily="2" charset="2"/>
              <a:buChar char="§"/>
            </a:pPr>
            <a:r>
              <a:rPr lang="fa-IR" dirty="0">
                <a:cs typeface="B Nazanin" pitchFamily="2" charset="-78"/>
              </a:rPr>
              <a:t>اعلام عمومی مناقصه ها و مزایده ها </a:t>
            </a:r>
            <a:endParaRPr lang="fa-IR" dirty="0" smtClean="0">
              <a:cs typeface="B Nazanin" pitchFamily="2" charset="-78"/>
            </a:endParaRPr>
          </a:p>
          <a:p>
            <a:pPr>
              <a:buFont typeface="Wingdings" pitchFamily="2" charset="2"/>
              <a:buChar char="§"/>
            </a:pPr>
            <a:r>
              <a:rPr lang="fa-IR" dirty="0">
                <a:cs typeface="B Nazanin" pitchFamily="2" charset="-78"/>
              </a:rPr>
              <a:t>اطلاع رسانی خدمات </a:t>
            </a:r>
            <a:r>
              <a:rPr lang="fa-IR" dirty="0" smtClean="0">
                <a:cs typeface="B Nazanin" pitchFamily="2" charset="-78"/>
              </a:rPr>
              <a:t>درسامانه </a:t>
            </a:r>
            <a:r>
              <a:rPr lang="fa-IR" dirty="0">
                <a:cs typeface="B Nazanin" pitchFamily="2" charset="-78"/>
              </a:rPr>
              <a:t>جهت دسترسی عموم مردم به اطلاعات بر اساس فرم پیوست 2 شیوه نامه </a:t>
            </a:r>
            <a:r>
              <a:rPr lang="fa-IR" dirty="0" smtClean="0">
                <a:cs typeface="B Nazanin" pitchFamily="2" charset="-78"/>
              </a:rPr>
              <a:t>ارزیابی</a:t>
            </a:r>
          </a:p>
          <a:p>
            <a:pPr>
              <a:buFont typeface="Wingdings" pitchFamily="2" charset="2"/>
              <a:buChar char="§"/>
            </a:pPr>
            <a:r>
              <a:rPr lang="fa-IR" dirty="0">
                <a:cs typeface="B Nazanin" pitchFamily="2" charset="-78"/>
              </a:rPr>
              <a:t>دستور العمل نحوه بارگزاری خدمات در سامانه و تکمیل فرم </a:t>
            </a:r>
            <a:r>
              <a:rPr lang="fa-IR" dirty="0" smtClean="0">
                <a:cs typeface="B Nazanin" pitchFamily="2" charset="-78"/>
              </a:rPr>
              <a:t>شناسنامه </a:t>
            </a:r>
            <a:r>
              <a:rPr lang="fa-IR" dirty="0">
                <a:cs typeface="B Nazanin" pitchFamily="2" charset="-78"/>
              </a:rPr>
              <a:t>خدمت به ازای هر خدمت در </a:t>
            </a:r>
            <a:r>
              <a:rPr lang="fa-IR" dirty="0" smtClean="0">
                <a:cs typeface="B Nazanin" pitchFamily="2" charset="-78"/>
              </a:rPr>
              <a:t>سامانه</a:t>
            </a:r>
          </a:p>
          <a:p>
            <a:pPr>
              <a:buFont typeface="Wingdings" pitchFamily="2" charset="2"/>
              <a:buChar char="§"/>
            </a:pPr>
            <a:r>
              <a:rPr lang="fa-IR" dirty="0">
                <a:cs typeface="B Nazanin" pitchFamily="2" charset="-78"/>
              </a:rPr>
              <a:t>مستندات مربوط به برگزاری دوره های آموزشی مرتبط با حقوق شهروندی در جهت شناسایی  گلوگاههای فساد </a:t>
            </a:r>
            <a:endParaRPr lang="fa-IR" u="sng" dirty="0" smtClean="0">
              <a:cs typeface="B Nazanin" pitchFamily="2" charset="-78"/>
            </a:endParaRPr>
          </a:p>
          <a:p>
            <a:pPr marL="0" indent="0" algn="ctr">
              <a:buNone/>
            </a:pPr>
            <a:endParaRPr lang="fa-IR" u="sng" dirty="0" smtClean="0">
              <a:cs typeface="B Nazanin" pitchFamily="2" charset="-78"/>
            </a:endParaRPr>
          </a:p>
          <a:p>
            <a:pPr marL="0" indent="0" algn="ctr">
              <a:buNone/>
            </a:pPr>
            <a:endParaRPr lang="fa-IR" u="sng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3673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152</TotalTime>
  <Words>1588</Words>
  <Application>Microsoft Office PowerPoint</Application>
  <PresentationFormat>On-screen Show (4:3)</PresentationFormat>
  <Paragraphs>162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Pushpin</vt:lpstr>
      <vt:lpstr>گزارش تحلیل آسیب شناسی ارزیابی محور صیانت از حقوق شهروندان در نظام اداری  </vt:lpstr>
      <vt:lpstr>PowerPoint Presentation</vt:lpstr>
      <vt:lpstr>PowerPoint Presentation</vt:lpstr>
      <vt:lpstr>PowerPoint Presentation</vt:lpstr>
      <vt:lpstr>             نتایج نهایی ارزیابی محورارتقاء سلامت اداری ، مسئولیت پذیری و پاسخگویی</vt:lpstr>
      <vt:lpstr>نمودارارزیابی محور ارتقاء سلامت اداری ، مسئولیت پذیری و پاسخگویی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گزارش تحلیل آسیب شناسی ارزیابی محور صیانت از حقوق شهروندی</dc:title>
  <dc:creator>mehrabani</dc:creator>
  <cp:lastModifiedBy>mehrabani</cp:lastModifiedBy>
  <cp:revision>37</cp:revision>
  <dcterms:created xsi:type="dcterms:W3CDTF">2019-09-30T09:19:18Z</dcterms:created>
  <dcterms:modified xsi:type="dcterms:W3CDTF">2019-10-01T10:59:31Z</dcterms:modified>
</cp:coreProperties>
</file>